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  <p:embeddedFont>
      <p:font typeface="Alfa Slab One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AlfaSlabOne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9544c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9544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6f9544c1_0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6f9544c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6f9544c1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c6f9544c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9544c1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9544c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f9544c1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f9544c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9544c1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9544c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9544c1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9544c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cdacfd7a7e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cdacfd7a7e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dacfd7a7e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cdacfd7a7e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cdacfd7a7e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cdacfd7a7e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cdacfd7a7e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cdacfd7a7e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hyperlink" Target="mailto:bogolyubov2003@bk.ru" TargetMode="External"/><Relationship Id="rId4" Type="http://schemas.openxmlformats.org/officeDocument/2006/relationships/image" Target="../media/image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stdpd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Задание от VK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265500" y="1678650"/>
            <a:ext cx="4045200" cy="178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Итого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Работающий на белом IP сервис доступный по протоколу https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/>
              <a:t>В процессе разработки соблюдены требования к безопасности данных и средства </a:t>
            </a:r>
            <a:r>
              <a:rPr b="1" lang="ru"/>
              <a:t>enterprise</a:t>
            </a:r>
            <a:r>
              <a:rPr b="1" lang="ru"/>
              <a:t> класса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/>
              <a:t>Проведено ручное тестирование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Спасибо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Контакты: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email: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u="sng">
                <a:solidFill>
                  <a:schemeClr val="hlink"/>
                </a:solidFill>
                <a:hlinkClick r:id="rId3"/>
              </a:rPr>
              <a:t>bogolyubov2003@bk.ru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telegram: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@vit_72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41" name="Google Shape;141;p23"/>
          <p:cNvPicPr preferRelativeResize="0"/>
          <p:nvPr/>
        </p:nvPicPr>
        <p:blipFill rotWithShape="1">
          <a:blip r:embed="rId4">
            <a:alphaModFix/>
          </a:blip>
          <a:srcRect b="0" l="2453" r="2453" t="0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Введение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13650"/>
            <a:ext cx="4999299" cy="1991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8099" y="2571750"/>
            <a:ext cx="516085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265500" y="1678650"/>
            <a:ext cx="4045200" cy="178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Стек технологий и протоколов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0" name="Google Shape;70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ru" sz="2100"/>
              <a:t>https(+openSSL)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ru" sz="2100"/>
              <a:t>sha256(хеширование, подпись, кодирование)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ru" sz="2100"/>
              <a:t>Криптоконтейнеры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ru" sz="2100"/>
              <a:t>SubtleCrypto, express, и т.д.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ru" sz="2100"/>
              <a:t>Sqlite3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ru" sz="2100"/>
              <a:t>git</a:t>
            </a:r>
            <a:endParaRPr sz="2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Процесс разработки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76" name="Google Shape;76;p16"/>
          <p:cNvCxnSpPr/>
          <p:nvPr/>
        </p:nvCxnSpPr>
        <p:spPr>
          <a:xfrm>
            <a:off x="420075" y="2790116"/>
            <a:ext cx="8336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grpSp>
        <p:nvGrpSpPr>
          <p:cNvPr id="77" name="Google Shape;77;p16"/>
          <p:cNvGrpSpPr/>
          <p:nvPr/>
        </p:nvGrpSpPr>
        <p:grpSpPr>
          <a:xfrm>
            <a:off x="648675" y="1581271"/>
            <a:ext cx="196200" cy="1306800"/>
            <a:chOff x="648675" y="1657471"/>
            <a:chExt cx="196200" cy="1306800"/>
          </a:xfrm>
        </p:grpSpPr>
        <p:sp>
          <p:nvSpPr>
            <p:cNvPr id="78" name="Google Shape;78;p16"/>
            <p:cNvSpPr/>
            <p:nvPr/>
          </p:nvSpPr>
          <p:spPr>
            <a:xfrm>
              <a:off x="648675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9" name="Google Shape;79;p16"/>
            <p:cNvCxnSpPr>
              <a:stCxn id="78" idx="0"/>
            </p:cNvCxnSpPr>
            <p:nvPr/>
          </p:nvCxnSpPr>
          <p:spPr>
            <a:xfrm rot="10800000">
              <a:off x="746775" y="1657471"/>
              <a:ext cx="0" cy="1110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sp>
        <p:nvSpPr>
          <p:cNvPr id="80" name="Google Shape;80;p16"/>
          <p:cNvSpPr txBox="1"/>
          <p:nvPr>
            <p:ph idx="4294967295" type="body"/>
          </p:nvPr>
        </p:nvSpPr>
        <p:spPr>
          <a:xfrm>
            <a:off x="835855" y="1299975"/>
            <a:ext cx="26622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Разработка плана действий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400"/>
              <a:t>подняли сервер</a:t>
            </a:r>
            <a:endParaRPr b="1">
              <a:solidFill>
                <a:schemeClr val="dk2"/>
              </a:solidFill>
            </a:endParaRPr>
          </a:p>
        </p:txBody>
      </p:sp>
      <p:grpSp>
        <p:nvGrpSpPr>
          <p:cNvPr id="81" name="Google Shape;81;p16"/>
          <p:cNvGrpSpPr/>
          <p:nvPr/>
        </p:nvGrpSpPr>
        <p:grpSpPr>
          <a:xfrm>
            <a:off x="2023963" y="2689221"/>
            <a:ext cx="196200" cy="1404905"/>
            <a:chOff x="2512925" y="2768371"/>
            <a:chExt cx="196200" cy="1404905"/>
          </a:xfrm>
        </p:grpSpPr>
        <p:cxnSp>
          <p:nvCxnSpPr>
            <p:cNvPr id="82" name="Google Shape;82;p16"/>
            <p:cNvCxnSpPr/>
            <p:nvPr/>
          </p:nvCxnSpPr>
          <p:spPr>
            <a:xfrm>
              <a:off x="2611025" y="2964276"/>
              <a:ext cx="0" cy="1209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83" name="Google Shape;83;p16"/>
            <p:cNvSpPr/>
            <p:nvPr/>
          </p:nvSpPr>
          <p:spPr>
            <a:xfrm>
              <a:off x="2512925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16"/>
          <p:cNvSpPr txBox="1"/>
          <p:nvPr>
            <p:ph idx="4294967295" type="body"/>
          </p:nvPr>
        </p:nvSpPr>
        <p:spPr>
          <a:xfrm>
            <a:off x="2204200" y="3851725"/>
            <a:ext cx="28815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Реализация шифрования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400"/>
              <a:t>разработали правила взаимодействия</a:t>
            </a:r>
            <a:endParaRPr sz="1400"/>
          </a:p>
        </p:txBody>
      </p:sp>
      <p:grpSp>
        <p:nvGrpSpPr>
          <p:cNvPr id="85" name="Google Shape;85;p16"/>
          <p:cNvGrpSpPr/>
          <p:nvPr/>
        </p:nvGrpSpPr>
        <p:grpSpPr>
          <a:xfrm>
            <a:off x="3554750" y="1483171"/>
            <a:ext cx="196200" cy="1404900"/>
            <a:chOff x="4279200" y="1559371"/>
            <a:chExt cx="196200" cy="1404900"/>
          </a:xfrm>
        </p:grpSpPr>
        <p:cxnSp>
          <p:nvCxnSpPr>
            <p:cNvPr id="86" name="Google Shape;86;p16"/>
            <p:cNvCxnSpPr>
              <a:stCxn id="87" idx="0"/>
            </p:cNvCxnSpPr>
            <p:nvPr/>
          </p:nvCxnSpPr>
          <p:spPr>
            <a:xfrm rot="10800000">
              <a:off x="4377300" y="1559371"/>
              <a:ext cx="0" cy="1209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87" name="Google Shape;87;p16"/>
            <p:cNvSpPr/>
            <p:nvPr/>
          </p:nvSpPr>
          <p:spPr>
            <a:xfrm>
              <a:off x="4279200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6"/>
          <p:cNvSpPr txBox="1"/>
          <p:nvPr>
            <p:ph idx="4294967295" type="body"/>
          </p:nvPr>
        </p:nvSpPr>
        <p:spPr>
          <a:xfrm>
            <a:off x="3976250" y="1299975"/>
            <a:ext cx="26622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Авторизация по стандарту WebAuthn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подключили криптоконтейнеры</a:t>
            </a:r>
            <a:endParaRPr/>
          </a:p>
        </p:txBody>
      </p:sp>
      <p:grpSp>
        <p:nvGrpSpPr>
          <p:cNvPr id="89" name="Google Shape;89;p16"/>
          <p:cNvGrpSpPr/>
          <p:nvPr/>
        </p:nvGrpSpPr>
        <p:grpSpPr>
          <a:xfrm>
            <a:off x="5085550" y="2689221"/>
            <a:ext cx="196200" cy="1404905"/>
            <a:chOff x="6045475" y="2768371"/>
            <a:chExt cx="196200" cy="1404905"/>
          </a:xfrm>
        </p:grpSpPr>
        <p:cxnSp>
          <p:nvCxnSpPr>
            <p:cNvPr id="90" name="Google Shape;90;p16"/>
            <p:cNvCxnSpPr/>
            <p:nvPr/>
          </p:nvCxnSpPr>
          <p:spPr>
            <a:xfrm>
              <a:off x="6143575" y="2964276"/>
              <a:ext cx="0" cy="1209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91" name="Google Shape;91;p16"/>
            <p:cNvSpPr/>
            <p:nvPr/>
          </p:nvSpPr>
          <p:spPr>
            <a:xfrm>
              <a:off x="6045475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6"/>
          <p:cNvSpPr txBox="1"/>
          <p:nvPr>
            <p:ph idx="4294967295" type="body"/>
          </p:nvPr>
        </p:nvSpPr>
        <p:spPr>
          <a:xfrm>
            <a:off x="5265802" y="3851725"/>
            <a:ext cx="36966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Клиент-серверное взаимодействие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400"/>
              <a:t>реализовали облачное хранилище</a:t>
            </a:r>
            <a:endParaRPr sz="1400"/>
          </a:p>
        </p:txBody>
      </p:sp>
      <p:grpSp>
        <p:nvGrpSpPr>
          <p:cNvPr id="93" name="Google Shape;93;p16"/>
          <p:cNvGrpSpPr/>
          <p:nvPr/>
        </p:nvGrpSpPr>
        <p:grpSpPr>
          <a:xfrm>
            <a:off x="7116650" y="1483171"/>
            <a:ext cx="196200" cy="1404900"/>
            <a:chOff x="4279200" y="1559371"/>
            <a:chExt cx="196200" cy="1404900"/>
          </a:xfrm>
        </p:grpSpPr>
        <p:cxnSp>
          <p:nvCxnSpPr>
            <p:cNvPr id="94" name="Google Shape;94;p16"/>
            <p:cNvCxnSpPr>
              <a:stCxn id="95" idx="0"/>
            </p:cNvCxnSpPr>
            <p:nvPr/>
          </p:nvCxnSpPr>
          <p:spPr>
            <a:xfrm rot="10800000">
              <a:off x="4377300" y="1559371"/>
              <a:ext cx="0" cy="1209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95" name="Google Shape;95;p16"/>
            <p:cNvSpPr/>
            <p:nvPr/>
          </p:nvSpPr>
          <p:spPr>
            <a:xfrm>
              <a:off x="4279200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16"/>
          <p:cNvSpPr txBox="1"/>
          <p:nvPr>
            <p:ph idx="4294967295" type="body"/>
          </p:nvPr>
        </p:nvSpPr>
        <p:spPr>
          <a:xfrm>
            <a:off x="7478200" y="1299975"/>
            <a:ext cx="1665900" cy="15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/>
              <a:t>Финал</a:t>
            </a:r>
            <a:br>
              <a:rPr b="1" lang="ru"/>
            </a:br>
            <a:r>
              <a:rPr lang="ru" sz="1400"/>
              <a:t>п</a:t>
            </a:r>
            <a:r>
              <a:rPr lang="ru" sz="1400"/>
              <a:t>ровели ручное тестирование и дебаггинг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Безопасность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311700" y="1490875"/>
            <a:ext cx="3003900" cy="32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Использовались современные стандарты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/>
              <a:t>Разработка велась на основе WebAuthn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/>
              <a:t>Б</a:t>
            </a:r>
            <a:r>
              <a:rPr lang="ru" sz="1600"/>
              <a:t>ыл поднят сайт реализующий доступ по протоколу https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600"/>
              <a:t>Все данные шифровались при помощи методов асинхронного шифрования</a:t>
            </a:r>
            <a:endParaRPr sz="1600"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1123" y="0"/>
            <a:ext cx="3783925" cy="581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Как работает сайт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11700" y="1152475"/>
            <a:ext cx="496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был получен белый IP-адрес 5.35.29.142 и прокинуты порты 3000 и 3001 для веб-сервера и облака соответственно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сгенерирован https-сертификат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на каждом этапе клиент-серверного взаимодействия персональные данные передаются в защищенном виде</a:t>
            </a:r>
            <a:endParaRPr/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9175" y="1017725"/>
            <a:ext cx="3221426" cy="4046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Как работает авторизация (WEB SERVER)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каждый пользователь сначала генерирует себе пару ключей и защищает её паролем (подробнее о криптоконтейнерах далее)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при регистрации он отправляет открытый ключ на сервер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при авторизации сервер генерирует челленж (случайный набор данных на подпись), а пользователь подписывает их своим закрытым </a:t>
            </a:r>
            <a:r>
              <a:rPr lang="ru"/>
              <a:t>ключом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сервер проверяет подлинность подписи и в случае успеха авторизует пользователя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Как работают криптоконтейнеры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хешируем пароль от пользователя для доступа к контейнеру </a:t>
            </a:r>
            <a:r>
              <a:rPr lang="ru"/>
              <a:t>алгоритмом SHA256, для того, чтобы получить достаточно рандомизированные строки одинакового размера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используя библиотеку cryptoContainers и полученный хеш, шифруем строку с парой ключей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полученный контейнер скачивается на устройство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для доступа к ключам пользователю необходимо ввести первоначальный пароль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roxima Nova"/>
                <a:ea typeface="Proxima Nova"/>
                <a:cs typeface="Proxima Nova"/>
                <a:sym typeface="Proxima Nova"/>
              </a:rPr>
              <a:t>Как работает облако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8" name="Google Shape;12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р</a:t>
            </a:r>
            <a:r>
              <a:rPr lang="ru"/>
              <a:t>егистрация и </a:t>
            </a:r>
            <a:r>
              <a:rPr lang="ru"/>
              <a:t>выгрузка криптоконтейнера на облако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авторизация и загрузка своего криптоконтейнера с облака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при регистрации и авторизации передается пара логин/хеш пароля зашифрованная открытым ключом облака по алгориму </a:t>
            </a:r>
            <a:r>
              <a:rPr lang="ru"/>
              <a:t>RSA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пароль передается в виде хеша(SHA-256), в качестве соли используется логин.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Для последующей авторизации пара логин/хеш пароля сохраняется в БД.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